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  <p:sldMasterId id="2147483686" r:id="rId2"/>
  </p:sldMasterIdLst>
  <p:sldIdLst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5" y="5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5567262-1EB1-4748-9447-F9563280582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5567262-1EB1-4748-9447-F9563280582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5567262-1EB1-4748-9447-F9563280582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5567262-1EB1-4748-9447-F9563280582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5567262-1EB1-4748-9447-F9563280582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5567262-1EB1-4748-9447-F9563280582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5567262-1EB1-4748-9447-F9563280582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5567262-1EB1-4748-9447-F9563280582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5567262-1EB1-4748-9447-F9563280582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5567262-1EB1-4748-9447-F9563280582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5567262-1EB1-4748-9447-F9563280582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8F7EE1-4B88-4FDB-A5AF-0E23A1E3F2F6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738150" y="1714488"/>
            <a:ext cx="9929882" cy="18573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600" b="1" strike="noStrike" spc="-1" dirty="0">
                <a:solidFill>
                  <a:srgbClr val="158466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strike="noStrike" spc="-1">
                <a:solidFill>
                  <a:srgbClr val="158466"/>
                </a:solidFill>
                <a:effectLst/>
                <a:latin typeface="Times New Roman" pitchFamily="18" charset="0"/>
                <a:cs typeface="Times New Roman" pitchFamily="18" charset="0"/>
              </a:rPr>
              <a:t>Перспективные направления </a:t>
            </a:r>
            <a:r>
              <a:rPr lang="ru-RU" sz="3600" b="1" strike="noStrike" spc="-1" dirty="0">
                <a:solidFill>
                  <a:srgbClr val="158466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развития </a:t>
            </a:r>
            <a:br>
              <a:rPr lang="ru-RU" sz="3600" b="1" strike="noStrike" spc="-1" dirty="0">
                <a:solidFill>
                  <a:srgbClr val="158466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strike="noStrike" spc="-1" dirty="0">
                <a:solidFill>
                  <a:srgbClr val="158466"/>
                </a:solidFill>
                <a:effectLst/>
                <a:latin typeface="Times New Roman" pitchFamily="18" charset="0"/>
                <a:cs typeface="Times New Roman" pitchFamily="18" charset="0"/>
              </a:rPr>
              <a:t>детского технического творчества </a:t>
            </a:r>
            <a:br>
              <a:rPr lang="ru-RU" sz="3600" b="1" strike="noStrike" spc="-1" dirty="0">
                <a:solidFill>
                  <a:srgbClr val="158466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strike="noStrike" spc="-1" dirty="0">
                <a:solidFill>
                  <a:srgbClr val="158466"/>
                </a:solidFill>
                <a:effectLst/>
                <a:latin typeface="Times New Roman" pitchFamily="18" charset="0"/>
                <a:cs typeface="Times New Roman" pitchFamily="18" charset="0"/>
              </a:rPr>
              <a:t>в дополнительном образовании»</a:t>
            </a:r>
            <a:endParaRPr lang="ru-RU" sz="3600" b="1" strike="noStrike" spc="-1" dirty="0">
              <a:solidFill>
                <a:srgbClr val="158466"/>
              </a:solidFill>
              <a:effectLst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17144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20000"/>
          </a:bodyPr>
          <a:lstStyle/>
          <a:p>
            <a:pPr indent="0" algn="ctr">
              <a:lnSpc>
                <a:spcPts val="601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3000" b="1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ctr">
              <a:lnSpc>
                <a:spcPts val="601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3000" b="1" spc="-1" dirty="0">
              <a:solidFill>
                <a:srgbClr val="158466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0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образования</a:t>
            </a:r>
          </a:p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0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«Городской центр детского технического творчества им. В.П. Чкалова»</a:t>
            </a:r>
          </a:p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000" b="1" spc="-1" dirty="0">
                <a:solidFill>
                  <a:srgbClr val="158466"/>
                </a:solidFill>
                <a:latin typeface="Calibri Light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81950" y="4572008"/>
            <a:ext cx="3214710" cy="175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>
              <a:lnSpc>
                <a:spcPts val="216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Пронин А.В.</a:t>
            </a:r>
          </a:p>
          <a:p>
            <a:pPr indent="0" algn="ctr">
              <a:lnSpc>
                <a:spcPts val="216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 дополнительного образования</a:t>
            </a:r>
          </a:p>
          <a:p>
            <a:pPr indent="0" algn="ctr">
              <a:lnSpc>
                <a:spcPts val="216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Объединения «Разработка мобильных приложений»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24166" y="6236676"/>
            <a:ext cx="6096000" cy="57964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0" algn="ctr">
              <a:lnSpc>
                <a:spcPts val="601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Казань</a:t>
            </a:r>
          </a:p>
          <a:p>
            <a:pPr indent="0" algn="ctr">
              <a:lnSpc>
                <a:spcPts val="601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600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ctr">
              <a:lnSpc>
                <a:spcPts val="601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2024г.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idx="4294967295"/>
          </p:nvPr>
        </p:nvSpPr>
        <p:spPr>
          <a:xfrm>
            <a:off x="0" y="785813"/>
            <a:ext cx="10514013" cy="511333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Термин «</a:t>
            </a:r>
            <a:r>
              <a:rPr lang="ru-RU" sz="3000" b="1" i="1" strike="noStrike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драйвер развития</a:t>
            </a:r>
            <a:r>
              <a:rPr lang="ru-RU" sz="30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представляет собой некоторую тенденцию </a:t>
            </a:r>
          </a:p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установку,</a:t>
            </a:r>
          </a:p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запускающую и обеспечивающую развитие</a:t>
            </a:r>
          </a:p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той или иной области жизнедеятельности человека.</a:t>
            </a:r>
          </a:p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idx="4294967295"/>
          </p:nvPr>
        </p:nvSpPr>
        <p:spPr>
          <a:xfrm>
            <a:off x="0" y="785813"/>
            <a:ext cx="10621963" cy="511333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lnSpcReduction="10000"/>
          </a:bodyPr>
          <a:lstStyle/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Современные дети – это дети информационного (постиндустриального) типа развития общества. </a:t>
            </a:r>
          </a:p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Они быстро схватывают информацию и не представляют свою жизнь без смартфона, компьютера </a:t>
            </a:r>
          </a:p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прочих </a:t>
            </a:r>
            <a:r>
              <a:rPr lang="ru-RU" sz="3000" b="1" strike="noStrike" spc="-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гаджетов</a:t>
            </a:r>
            <a:r>
              <a:rPr lang="ru-RU" sz="30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тоже время, чужой авторитет не имеет для них особого значения, на переднем плане – личный интерес и потребление информации.</a:t>
            </a:r>
          </a:p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strike="noStrike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Ребенок будет воспринимать тебя только, если ему с тобой интересно </a:t>
            </a: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4013" cy="487363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4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ЦИФРОВЫЕ ТЕХНОЛОГИИ</a:t>
            </a:r>
          </a:p>
        </p:txBody>
      </p:sp>
      <p:sp>
        <p:nvSpPr>
          <p:cNvPr id="87" name="PlaceHolder 2"/>
          <p:cNvSpPr>
            <a:spLocks noGrp="1"/>
          </p:cNvSpPr>
          <p:nvPr>
            <p:ph idx="4294967295"/>
          </p:nvPr>
        </p:nvSpPr>
        <p:spPr>
          <a:xfrm>
            <a:off x="238084" y="1428736"/>
            <a:ext cx="4857784" cy="591186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89500" lnSpcReduction="10000"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современных детей </a:t>
            </a:r>
            <a:r>
              <a:rPr lang="ru-RU" sz="28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цифровые технологии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это уже, своего рода, естественная среда обитания. Поэтому использование цифровых технологий в образовательном процессе – обязательное условие. Но, вовсе не обязательно использовать ультрасовременное дорогое оборудование. Здесь речь идет об умении </a:t>
            </a:r>
            <a:r>
              <a:rPr lang="ru-RU" sz="2800" b="0" strike="noStrike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работать с доступными устройствами и сервисами,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использовать их по максимуму.</a:t>
            </a:r>
            <a:br>
              <a:rPr sz="2800" dirty="0">
                <a:latin typeface="Times New Roman" pitchFamily="18" charset="0"/>
                <a:cs typeface="Times New Roman" pitchFamily="18" charset="0"/>
              </a:rPr>
            </a:br>
            <a:br>
              <a:rPr sz="2800" dirty="0"/>
            </a:br>
            <a:br>
              <a:rPr sz="2800" dirty="0"/>
            </a:b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Прямоугольник 3"/>
          <p:cNvSpPr/>
          <p:nvPr/>
        </p:nvSpPr>
        <p:spPr>
          <a:xfrm>
            <a:off x="856800" y="852840"/>
            <a:ext cx="4571678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Эффективно работай с информацией!</a:t>
            </a:r>
            <a:endParaRPr lang="ru-RU" sz="2000" b="1" strike="noStrike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9" name="Рисунок 4"/>
          <p:cNvPicPr/>
          <p:nvPr/>
        </p:nvPicPr>
        <p:blipFill>
          <a:blip r:embed="rId2"/>
          <a:stretch/>
        </p:blipFill>
        <p:spPr>
          <a:xfrm>
            <a:off x="5524496" y="1857364"/>
            <a:ext cx="6206760" cy="3346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4013" cy="487363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4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МЕНТОРСКИЕ ТЕХНОЛОГИИ</a:t>
            </a:r>
          </a:p>
        </p:txBody>
      </p:sp>
      <p:sp>
        <p:nvSpPr>
          <p:cNvPr id="91" name="PlaceHolder 2"/>
          <p:cNvSpPr>
            <a:spLocks noGrp="1"/>
          </p:cNvSpPr>
          <p:nvPr>
            <p:ph idx="4294967295"/>
          </p:nvPr>
        </p:nvSpPr>
        <p:spPr>
          <a:xfrm>
            <a:off x="6310315" y="1071547"/>
            <a:ext cx="5357849" cy="535785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80000" lnSpcReduction="10000"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800" b="1" strike="noStrike" spc="-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Менторинг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— это формат взаимодействия наставника и его подопечного, при котором ментор индивидуально работает со своим учеником и использует целый спектр инструментов — от прямого инструктажа и обучения действием до продвинутых форматов, таких как </a:t>
            </a:r>
            <a:r>
              <a:rPr lang="ru-RU" sz="2800" b="0" strike="noStrike" spc="-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коучинг</a:t>
            </a:r>
            <a:r>
              <a:rPr lang="ru-RU" sz="2800" b="0" strike="noStrike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Хороший ментор — это человек, который не просто </a:t>
            </a:r>
            <a:r>
              <a:rPr lang="ru-RU" sz="2800" b="0" strike="noStrike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владеет необходимыми в профессии навыками,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 и </a:t>
            </a:r>
            <a:r>
              <a:rPr lang="ru-RU" sz="2800" b="0" strike="noStrike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обладает базовыми для обучения компетенциями.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 идеала не бывает. Особенно при групповых занятиях. Главное, чтобы присутствовал </a:t>
            </a:r>
            <a:r>
              <a:rPr lang="ru-RU" sz="2800" b="0" strike="noStrike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самый важный компонент – личный пример.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8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Ментор – это, прежде всего, личность.</a:t>
            </a:r>
          </a:p>
        </p:txBody>
      </p:sp>
      <p:sp>
        <p:nvSpPr>
          <p:cNvPr id="92" name="Прямоугольник 3"/>
          <p:cNvSpPr/>
          <p:nvPr/>
        </p:nvSpPr>
        <p:spPr>
          <a:xfrm>
            <a:off x="846360" y="852840"/>
            <a:ext cx="1729426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Делай, как я!</a:t>
            </a:r>
            <a:endParaRPr lang="ru-RU" sz="2000" b="1" strike="noStrike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3" name="Рисунок 4"/>
          <p:cNvPicPr/>
          <p:nvPr/>
        </p:nvPicPr>
        <p:blipFill>
          <a:blip r:embed="rId2"/>
          <a:stretch/>
        </p:blipFill>
        <p:spPr>
          <a:xfrm>
            <a:off x="380960" y="1785926"/>
            <a:ext cx="5757120" cy="3451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4013" cy="487363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4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КОУЧИНГОВЫЕ ТЕХНОЛОГИИ</a:t>
            </a:r>
          </a:p>
        </p:txBody>
      </p:sp>
      <p:sp>
        <p:nvSpPr>
          <p:cNvPr id="95" name="PlaceHolder 2"/>
          <p:cNvSpPr>
            <a:spLocks noGrp="1"/>
          </p:cNvSpPr>
          <p:nvPr>
            <p:ph idx="4294967295"/>
          </p:nvPr>
        </p:nvSpPr>
        <p:spPr>
          <a:xfrm>
            <a:off x="738150" y="2143116"/>
            <a:ext cx="4214842" cy="268764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Колесо баланса </a:t>
            </a:r>
            <a:r>
              <a:rPr lang="ru-RU" sz="30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инструмент, выявляющий сильные и слабые стороны личности.</a:t>
            </a:r>
          </a:p>
        </p:txBody>
      </p:sp>
      <p:sp>
        <p:nvSpPr>
          <p:cNvPr id="96" name="Прямоугольник 3"/>
          <p:cNvSpPr/>
          <p:nvPr/>
        </p:nvSpPr>
        <p:spPr>
          <a:xfrm>
            <a:off x="848160" y="852840"/>
            <a:ext cx="220372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Все ответы в тебе!</a:t>
            </a:r>
            <a:endParaRPr lang="ru-RU" sz="2000" b="0" strike="noStrike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7" name="Picture 2" descr="https://appimg-drru.dbankcdn.ru/application/screenshut2/10169/8490cdec36e6425e8a92005a22c2f254.jpg"/>
          <p:cNvPicPr/>
          <p:nvPr/>
        </p:nvPicPr>
        <p:blipFill>
          <a:blip r:embed="rId2"/>
          <a:stretch/>
        </p:blipFill>
        <p:spPr>
          <a:xfrm>
            <a:off x="7167570" y="1071546"/>
            <a:ext cx="3067200" cy="5112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6" descr="https://upload.wikimedia.org/wikipedia/commons/thumb/3/38/Maslowsneeds_ru.svg/427px-Maslowsneeds_ru.svg.png"/>
          <p:cNvPicPr/>
          <p:nvPr/>
        </p:nvPicPr>
        <p:blipFill>
          <a:blip r:embed="rId2"/>
          <a:stretch/>
        </p:blipFill>
        <p:spPr>
          <a:xfrm>
            <a:off x="5181480" y="2256120"/>
            <a:ext cx="4066560" cy="4276080"/>
          </a:xfrm>
          <a:prstGeom prst="rect">
            <a:avLst/>
          </a:prstGeom>
          <a:ln w="0">
            <a:noFill/>
          </a:ln>
        </p:spPr>
      </p:pic>
      <p:sp>
        <p:nvSpPr>
          <p:cNvPr id="99" name="PlaceHolder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4013" cy="487363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4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КОУЧИНГОВЫЕ ТЕХНОЛОГИИ</a:t>
            </a:r>
          </a:p>
        </p:txBody>
      </p:sp>
      <p:sp>
        <p:nvSpPr>
          <p:cNvPr id="100" name="PlaceHolder 2"/>
          <p:cNvSpPr>
            <a:spLocks noGrp="1"/>
          </p:cNvSpPr>
          <p:nvPr>
            <p:ph idx="4294967295"/>
          </p:nvPr>
        </p:nvSpPr>
        <p:spPr>
          <a:xfrm>
            <a:off x="0" y="1419225"/>
            <a:ext cx="5157788" cy="511333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82000" lnSpcReduction="20000"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1" strike="noStrike" spc="-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Целеполагание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— это осознанный процесс определения своих потребностей и мотивов, то есть постановка личных или рабочих целей. </a:t>
            </a:r>
            <a:br>
              <a:rPr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основе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целеполагания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всегда лежит потребность, так как в первую очередь наши цели исходят из того, что нам действительно необходимо.</a:t>
            </a: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Пирамида потребносте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й»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Абрахама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Маслоу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содержит в основании базовые нужды человека или физиологические. Далее следует потребность в безопасности, затем — в принадлежности к социальной группе, выше — потребность в уважении, на вершине — потребность в самовыражении. </a:t>
            </a: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Таким образом, мы расставляем цели в зависимости от актуальной на данном этапе потребности.</a:t>
            </a:r>
            <a:br>
              <a:rPr sz="2800" dirty="0">
                <a:latin typeface="Times New Roman" pitchFamily="18" charset="0"/>
                <a:cs typeface="Times New Roman" pitchFamily="18" charset="0"/>
              </a:rPr>
            </a:br>
            <a:br>
              <a:rPr sz="2400" dirty="0"/>
            </a:b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Прямоугольник 3"/>
          <p:cNvSpPr/>
          <p:nvPr/>
        </p:nvSpPr>
        <p:spPr>
          <a:xfrm>
            <a:off x="848160" y="852840"/>
            <a:ext cx="2179677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Все ответы в тебе!</a:t>
            </a:r>
            <a:endParaRPr lang="ru-RU" sz="2000" b="0" strike="noStrike" spc="-1" dirty="0">
              <a:solidFill>
                <a:srgbClr val="FF0000"/>
              </a:solidFill>
              <a:latin typeface="Arial"/>
            </a:endParaRPr>
          </a:p>
        </p:txBody>
      </p:sp>
      <p:pic>
        <p:nvPicPr>
          <p:cNvPr id="102" name="Picture 4" descr="https://appimg-drru.dbankcdn.ru/application/screenshut3/10169/8490cdec36e6425e8a92005a22c2f254.jpg"/>
          <p:cNvPicPr/>
          <p:nvPr/>
        </p:nvPicPr>
        <p:blipFill>
          <a:blip r:embed="rId3"/>
          <a:stretch/>
        </p:blipFill>
        <p:spPr>
          <a:xfrm>
            <a:off x="8962920" y="852840"/>
            <a:ext cx="2752920" cy="4588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4013" cy="487363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4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КОУЧИНГОВЫЕ ТЕХНОЛОГИИ</a:t>
            </a:r>
          </a:p>
        </p:txBody>
      </p:sp>
      <p:sp>
        <p:nvSpPr>
          <p:cNvPr id="104" name="PlaceHolder 2"/>
          <p:cNvSpPr>
            <a:spLocks noGrp="1"/>
          </p:cNvSpPr>
          <p:nvPr>
            <p:ph idx="4294967295"/>
          </p:nvPr>
        </p:nvSpPr>
        <p:spPr>
          <a:xfrm>
            <a:off x="8024826" y="1000108"/>
            <a:ext cx="3881422" cy="553245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Следует помнить, что цель и план — это две разные вещи.</a:t>
            </a: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br>
              <a:rPr sz="2400">
                <a:latin typeface="Times New Roman" pitchFamily="18" charset="0"/>
                <a:cs typeface="Times New Roman" pitchFamily="18" charset="0"/>
              </a:rPr>
            </a:br>
            <a:r>
              <a:rPr lang="ru-RU" sz="2400" b="1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Матрица Эйзенхауэра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— это инструмент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тайм-менеджмента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помогающий расставлять приоритеты: делать важное и не тратить время на ненужное.</a:t>
            </a: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Прямоугольник 3"/>
          <p:cNvSpPr/>
          <p:nvPr/>
        </p:nvSpPr>
        <p:spPr>
          <a:xfrm>
            <a:off x="848160" y="852840"/>
            <a:ext cx="220372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Все ответы в тебе!</a:t>
            </a:r>
            <a:endParaRPr lang="ru-RU" sz="2000" b="0" strike="noStrike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6" name="Picture 2" descr="https://appimg-drru.dbankcdn.ru/application/screenshut1/10169/8490cdec36e6425e8a92005a22c2f254.jpg"/>
          <p:cNvPicPr/>
          <p:nvPr/>
        </p:nvPicPr>
        <p:blipFill>
          <a:blip r:embed="rId2"/>
          <a:stretch/>
        </p:blipFill>
        <p:spPr>
          <a:xfrm>
            <a:off x="808920" y="1481040"/>
            <a:ext cx="2634120" cy="4390560"/>
          </a:xfrm>
          <a:prstGeom prst="rect">
            <a:avLst/>
          </a:prstGeom>
          <a:ln w="0">
            <a:noFill/>
          </a:ln>
        </p:spPr>
      </p:pic>
      <p:pic>
        <p:nvPicPr>
          <p:cNvPr id="107" name="Picture 6" descr="https://appimg-drru.dbankcdn.ru/application/screenshut4/10169/8490cdec36e6425e8a92005a22c2f254.jpg"/>
          <p:cNvPicPr/>
          <p:nvPr/>
        </p:nvPicPr>
        <p:blipFill>
          <a:blip r:embed="rId3"/>
          <a:stretch/>
        </p:blipFill>
        <p:spPr>
          <a:xfrm>
            <a:off x="5090760" y="1481040"/>
            <a:ext cx="2664360" cy="4441320"/>
          </a:xfrm>
          <a:prstGeom prst="rect">
            <a:avLst/>
          </a:prstGeom>
          <a:ln w="0">
            <a:noFill/>
          </a:ln>
        </p:spPr>
      </p:pic>
      <p:pic>
        <p:nvPicPr>
          <p:cNvPr id="108" name="Picture 4" descr="5 советов, которые помогут организовать рабочий день - Лайфхакер"/>
          <p:cNvPicPr/>
          <p:nvPr/>
        </p:nvPicPr>
        <p:blipFill>
          <a:blip r:embed="rId4"/>
          <a:stretch/>
        </p:blipFill>
        <p:spPr>
          <a:xfrm>
            <a:off x="2285640" y="3464280"/>
            <a:ext cx="3582000" cy="3200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</TotalTime>
  <Words>478</Words>
  <Application>Microsoft Office PowerPoint</Application>
  <PresentationFormat>Широкоэкранный</PresentationFormat>
  <Paragraphs>48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20" baseType="lpstr">
      <vt:lpstr>Arial</vt:lpstr>
      <vt:lpstr>Calibri</vt:lpstr>
      <vt:lpstr>Calibri Light</vt:lpstr>
      <vt:lpstr>Corbel</vt:lpstr>
      <vt:lpstr>Franklin Gothic Book</vt:lpstr>
      <vt:lpstr>Franklin Gothic Medium</vt:lpstr>
      <vt:lpstr>Gill Sans MT</vt:lpstr>
      <vt:lpstr>Times New Roman</vt:lpstr>
      <vt:lpstr>Verdana</vt:lpstr>
      <vt:lpstr>Wingdings 2</vt:lpstr>
      <vt:lpstr>Трек</vt:lpstr>
      <vt:lpstr>Солнцестояние</vt:lpstr>
      <vt:lpstr>«Перспективные направления развития  детского технического творчества  в дополнительном образовании»</vt:lpstr>
      <vt:lpstr>Презентация PowerPoint</vt:lpstr>
      <vt:lpstr>Презентация PowerPoint</vt:lpstr>
      <vt:lpstr>ЦИФРОВЫЕ ТЕХНОЛОГИИ</vt:lpstr>
      <vt:lpstr>МЕНТОРСКИЕ ТЕХНОЛОГИИ</vt:lpstr>
      <vt:lpstr>КОУЧИНГОВЫЕ ТЕХНОЛОГИИ</vt:lpstr>
      <vt:lpstr>КОУЧИНГОВЫЕ ТЕХНОЛОГИИ</vt:lpstr>
      <vt:lpstr>КОУЧИНГОВЫЕ ТЕХНОЛОГИИ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User2</dc:creator>
  <dc:description/>
  <cp:lastModifiedBy>Анастасия Спичкина</cp:lastModifiedBy>
  <cp:revision>47</cp:revision>
  <dcterms:created xsi:type="dcterms:W3CDTF">2023-04-12T08:09:37Z</dcterms:created>
  <dcterms:modified xsi:type="dcterms:W3CDTF">2024-04-03T13:08:30Z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1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9</vt:i4>
  </property>
</Properties>
</file>